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9906000" cy="6858000" type="A4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F0D9"/>
    <a:srgbClr val="0070C0"/>
    <a:srgbClr val="FFD617"/>
    <a:srgbClr val="FFED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404" autoAdjust="0"/>
  </p:normalViewPr>
  <p:slideViewPr>
    <p:cSldViewPr snapToGrid="0">
      <p:cViewPr varScale="1">
        <p:scale>
          <a:sx n="115" d="100"/>
          <a:sy n="115" d="100"/>
        </p:scale>
        <p:origin x="11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DFA467-CD0C-4173-80AC-2BCFEC26B401}" type="datetimeFigureOut">
              <a:rPr lang="uk-UA" smtClean="0"/>
              <a:t>27.02.2026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7C9F1A-4255-45DB-AA2B-72C203C8F6F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929605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</p:spPr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C9F1A-4255-45DB-AA2B-72C203C8F6FA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234880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A914F-2AE1-4025-B47E-4461D3402867}" type="datetimeFigureOut">
              <a:rPr lang="uk-UA" smtClean="0"/>
              <a:t>27.02.2026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AE736-E3D2-4271-A038-A7F97885C3D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03881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A914F-2AE1-4025-B47E-4461D3402867}" type="datetimeFigureOut">
              <a:rPr lang="uk-UA" smtClean="0"/>
              <a:t>27.02.2026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AE736-E3D2-4271-A038-A7F97885C3D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42589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A914F-2AE1-4025-B47E-4461D3402867}" type="datetimeFigureOut">
              <a:rPr lang="uk-UA" smtClean="0"/>
              <a:t>27.02.2026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AE736-E3D2-4271-A038-A7F97885C3D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31090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A914F-2AE1-4025-B47E-4461D3402867}" type="datetimeFigureOut">
              <a:rPr lang="uk-UA" smtClean="0"/>
              <a:t>27.02.2026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AE736-E3D2-4271-A038-A7F97885C3D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40547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A914F-2AE1-4025-B47E-4461D3402867}" type="datetimeFigureOut">
              <a:rPr lang="uk-UA" smtClean="0"/>
              <a:t>27.02.2026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AE736-E3D2-4271-A038-A7F97885C3D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1314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A914F-2AE1-4025-B47E-4461D3402867}" type="datetimeFigureOut">
              <a:rPr lang="uk-UA" smtClean="0"/>
              <a:t>27.02.2026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AE736-E3D2-4271-A038-A7F97885C3D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79978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A914F-2AE1-4025-B47E-4461D3402867}" type="datetimeFigureOut">
              <a:rPr lang="uk-UA" smtClean="0"/>
              <a:t>27.02.2026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AE736-E3D2-4271-A038-A7F97885C3D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73777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A914F-2AE1-4025-B47E-4461D3402867}" type="datetimeFigureOut">
              <a:rPr lang="uk-UA" smtClean="0"/>
              <a:t>27.02.2026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AE736-E3D2-4271-A038-A7F97885C3D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14767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A914F-2AE1-4025-B47E-4461D3402867}" type="datetimeFigureOut">
              <a:rPr lang="uk-UA" smtClean="0"/>
              <a:t>27.02.2026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AE736-E3D2-4271-A038-A7F97885C3D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54448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A914F-2AE1-4025-B47E-4461D3402867}" type="datetimeFigureOut">
              <a:rPr lang="uk-UA" smtClean="0"/>
              <a:t>27.02.2026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AE736-E3D2-4271-A038-A7F97885C3D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84301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A914F-2AE1-4025-B47E-4461D3402867}" type="datetimeFigureOut">
              <a:rPr lang="uk-UA" smtClean="0"/>
              <a:t>27.02.2026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AE736-E3D2-4271-A038-A7F97885C3D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49755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2F0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EA914F-2AE1-4025-B47E-4461D3402867}" type="datetimeFigureOut">
              <a:rPr lang="uk-UA" smtClean="0"/>
              <a:t>27.02.2026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6AE736-E3D2-4271-A038-A7F97885C3D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54968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 сполучна лінія 4"/>
          <p:cNvCxnSpPr/>
          <p:nvPr/>
        </p:nvCxnSpPr>
        <p:spPr>
          <a:xfrm>
            <a:off x="3301235" y="0"/>
            <a:ext cx="0" cy="685800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 сполучна лінія 5"/>
          <p:cNvCxnSpPr/>
          <p:nvPr/>
        </p:nvCxnSpPr>
        <p:spPr>
          <a:xfrm>
            <a:off x="6602846" y="0"/>
            <a:ext cx="15921" cy="685800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4" name="Групувати 73"/>
          <p:cNvGrpSpPr/>
          <p:nvPr/>
        </p:nvGrpSpPr>
        <p:grpSpPr>
          <a:xfrm>
            <a:off x="0" y="-4271"/>
            <a:ext cx="9906000" cy="250889"/>
            <a:chOff x="1469" y="-11908"/>
            <a:chExt cx="12284505" cy="434818"/>
          </a:xfrm>
        </p:grpSpPr>
        <p:grpSp>
          <p:nvGrpSpPr>
            <p:cNvPr id="75" name="Групувати 74"/>
            <p:cNvGrpSpPr/>
            <p:nvPr/>
          </p:nvGrpSpPr>
          <p:grpSpPr>
            <a:xfrm>
              <a:off x="1469" y="-11908"/>
              <a:ext cx="4093886" cy="434818"/>
              <a:chOff x="1469" y="-11908"/>
              <a:chExt cx="4093886" cy="434818"/>
            </a:xfrm>
          </p:grpSpPr>
          <p:grpSp>
            <p:nvGrpSpPr>
              <p:cNvPr id="126" name="Групувати 125"/>
              <p:cNvGrpSpPr/>
              <p:nvPr/>
            </p:nvGrpSpPr>
            <p:grpSpPr>
              <a:xfrm>
                <a:off x="1469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37" name="Групувати 136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39" name="Прямокутний трикутник 138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40" name="Рівнобедрений трикутник 139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38" name="Прямокутний трикутник 137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27" name="Групувати 126"/>
              <p:cNvGrpSpPr/>
              <p:nvPr/>
            </p:nvGrpSpPr>
            <p:grpSpPr>
              <a:xfrm>
                <a:off x="1366838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33" name="Групувати 132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35" name="Прямокутний трикутник 134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36" name="Рівнобедрений трикутник 135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34" name="Прямокутний трикутник 133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28" name="Групувати 127"/>
              <p:cNvGrpSpPr/>
              <p:nvPr/>
            </p:nvGrpSpPr>
            <p:grpSpPr>
              <a:xfrm>
                <a:off x="2729986" y="-11908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29" name="Групувати 128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31" name="Прямокутний трикутник 130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32" name="Рівнобедрений трикутник 131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30" name="Прямокутний трикутник 129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</p:grpSp>
        <p:grpSp>
          <p:nvGrpSpPr>
            <p:cNvPr id="94" name="Групувати 93"/>
            <p:cNvGrpSpPr/>
            <p:nvPr/>
          </p:nvGrpSpPr>
          <p:grpSpPr>
            <a:xfrm>
              <a:off x="4095821" y="-11908"/>
              <a:ext cx="4093886" cy="434818"/>
              <a:chOff x="1469" y="-11908"/>
              <a:chExt cx="4093886" cy="434818"/>
            </a:xfrm>
          </p:grpSpPr>
          <p:grpSp>
            <p:nvGrpSpPr>
              <p:cNvPr id="111" name="Групувати 110"/>
              <p:cNvGrpSpPr/>
              <p:nvPr/>
            </p:nvGrpSpPr>
            <p:grpSpPr>
              <a:xfrm>
                <a:off x="1469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22" name="Групувати 121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24" name="Прямокутний трикутник 123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25" name="Рівнобедрений трикутник 124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23" name="Прямокутний трикутник 122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12" name="Групувати 111"/>
              <p:cNvGrpSpPr/>
              <p:nvPr/>
            </p:nvGrpSpPr>
            <p:grpSpPr>
              <a:xfrm>
                <a:off x="1366838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18" name="Групувати 117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20" name="Прямокутний трикутник 119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21" name="Рівнобедрений трикутник 120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19" name="Прямокутний трикутник 118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13" name="Групувати 112"/>
              <p:cNvGrpSpPr/>
              <p:nvPr/>
            </p:nvGrpSpPr>
            <p:grpSpPr>
              <a:xfrm>
                <a:off x="2729986" y="-11908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14" name="Групувати 113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16" name="Прямокутний трикутник 115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17" name="Рівнобедрений трикутник 116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15" name="Прямокутний трикутник 114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</p:grpSp>
        <p:grpSp>
          <p:nvGrpSpPr>
            <p:cNvPr id="95" name="Групувати 94"/>
            <p:cNvGrpSpPr/>
            <p:nvPr/>
          </p:nvGrpSpPr>
          <p:grpSpPr>
            <a:xfrm>
              <a:off x="8192088" y="-11908"/>
              <a:ext cx="4093886" cy="434818"/>
              <a:chOff x="1469" y="-11908"/>
              <a:chExt cx="4093886" cy="434818"/>
            </a:xfrm>
          </p:grpSpPr>
          <p:grpSp>
            <p:nvGrpSpPr>
              <p:cNvPr id="96" name="Групувати 95"/>
              <p:cNvGrpSpPr/>
              <p:nvPr/>
            </p:nvGrpSpPr>
            <p:grpSpPr>
              <a:xfrm>
                <a:off x="1469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07" name="Групувати 106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09" name="Прямокутний трикутник 108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10" name="Рівнобедрений трикутник 109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08" name="Прямокутний трикутник 107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97" name="Групувати 96"/>
              <p:cNvGrpSpPr/>
              <p:nvPr/>
            </p:nvGrpSpPr>
            <p:grpSpPr>
              <a:xfrm>
                <a:off x="1366838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03" name="Групувати 102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05" name="Прямокутний трикутник 104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06" name="Рівнобедрений трикутник 105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04" name="Прямокутний трикутник 103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98" name="Групувати 97"/>
              <p:cNvGrpSpPr/>
              <p:nvPr/>
            </p:nvGrpSpPr>
            <p:grpSpPr>
              <a:xfrm>
                <a:off x="2729986" y="-11908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99" name="Групувати 98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01" name="Прямокутний трикутник 100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02" name="Рівнобедрений трикутник 101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00" name="Прямокутний трикутник 99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</p:grpSp>
      </p:grpSp>
      <p:sp>
        <p:nvSpPr>
          <p:cNvPr id="143" name="Text 0"/>
          <p:cNvSpPr/>
          <p:nvPr/>
        </p:nvSpPr>
        <p:spPr>
          <a:xfrm>
            <a:off x="6646804" y="1364162"/>
            <a:ext cx="3682028" cy="46252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3850"/>
              </a:lnSpc>
              <a:buNone/>
            </a:pPr>
            <a:r>
              <a:rPr lang="en-US" sz="1200" b="1" u="sng" dirty="0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Соціальні послуги для дітей </a:t>
            </a:r>
            <a:r>
              <a:rPr lang="en-US" sz="1200" b="1" u="sng" dirty="0" err="1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від</a:t>
            </a:r>
            <a:r>
              <a:rPr lang="en-US" sz="1200" b="1" u="sng" dirty="0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 </a:t>
            </a:r>
            <a:r>
              <a:rPr lang="en-US" sz="1200" b="1" u="sng" dirty="0" smtClean="0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14 </a:t>
            </a:r>
            <a:r>
              <a:rPr lang="en-US" sz="1200" b="1" u="sng" dirty="0" err="1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до</a:t>
            </a:r>
            <a:r>
              <a:rPr lang="en-US" sz="1200" b="1" u="sng" dirty="0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 </a:t>
            </a:r>
            <a:r>
              <a:rPr lang="ru-RU" sz="1200" b="1" u="sng" dirty="0" smtClean="0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1</a:t>
            </a:r>
            <a:r>
              <a:rPr lang="en-US" sz="1200" b="1" u="sng" dirty="0" smtClean="0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8 </a:t>
            </a:r>
            <a:r>
              <a:rPr lang="en-US" sz="1200" b="1" u="sng" dirty="0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років:</a:t>
            </a:r>
            <a:endParaRPr lang="en-US" sz="1200" b="1" u="sng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кутник 1"/>
          <p:cNvSpPr/>
          <p:nvPr/>
        </p:nvSpPr>
        <p:spPr>
          <a:xfrm>
            <a:off x="3279425" y="339073"/>
            <a:ext cx="333934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Актуальна інформація для батьків дітей з інвалідністю</a:t>
            </a:r>
            <a:endParaRPr lang="uk-UA" sz="1200" b="1" dirty="0">
              <a:solidFill>
                <a:srgbClr val="002060"/>
              </a:solidFill>
              <a:latin typeface="Times New Roman" panose="02020603050405020304" pitchFamily="18" charset="0"/>
              <a:ea typeface="Raleway" pitchFamily="34" charset="-122"/>
              <a:cs typeface="Times New Roman" panose="02020603050405020304" pitchFamily="18" charset="0"/>
            </a:endParaRPr>
          </a:p>
        </p:txBody>
      </p:sp>
      <p:sp>
        <p:nvSpPr>
          <p:cNvPr id="4" name="Прямокутник 3"/>
          <p:cNvSpPr/>
          <p:nvPr/>
        </p:nvSpPr>
        <p:spPr>
          <a:xfrm>
            <a:off x="3306749" y="711377"/>
            <a:ext cx="3268511" cy="22329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uk-UA" sz="1000" b="1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Реабілітаційні послуги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Для дітей з інвалідністю надаються реабілітаційні послуги комунальним закладом «Міський центр соціально-психологічної реабілітації дітей та молоді з функціональними обмеженнями «Гармонія» імені Раїси Панасюк», а саме: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"/>
              <a:tabLst>
                <a:tab pos="457200" algn="l"/>
              </a:tabLst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психологічна реабілітація;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"/>
              <a:tabLst>
                <a:tab pos="457200" algn="l"/>
              </a:tabLst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соціальна реабілітація (</a:t>
            </a:r>
            <a:r>
              <a:rPr lang="uk-UA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абілітація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);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"/>
              <a:tabLst>
                <a:tab pos="457200" algn="l"/>
              </a:tabLst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психолого-педагогічна реабілітація;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"/>
              <a:tabLst>
                <a:tab pos="457200" algn="l"/>
              </a:tabLst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фізична реабілітація;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"/>
              <a:tabLst>
                <a:tab pos="457200" algn="l"/>
              </a:tabLst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рання реабілітація дітей з інвалідністю.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Адреса: м. Вінниця, вул. В. Винниченка, 5</a:t>
            </a:r>
            <a:b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</a:b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Телефон для довідок: (0432) 50-75-04</a:t>
            </a:r>
          </a:p>
        </p:txBody>
      </p:sp>
      <p:sp>
        <p:nvSpPr>
          <p:cNvPr id="8" name="Прямокутник 7"/>
          <p:cNvSpPr/>
          <p:nvPr/>
        </p:nvSpPr>
        <p:spPr>
          <a:xfrm>
            <a:off x="3313055" y="3055331"/>
            <a:ext cx="3256691" cy="3539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uk-UA" sz="1000" b="1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Комплексні реабілітаційні (</a:t>
            </a:r>
            <a:r>
              <a:rPr lang="uk-UA" sz="10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абілітаційні</a:t>
            </a:r>
            <a:r>
              <a:rPr lang="uk-UA" sz="1000" b="1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) послуги та забезпечення технічними засобами реабілітації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Для отримання комплексних реабілітаційних (</a:t>
            </a:r>
            <a:r>
              <a:rPr lang="uk-UA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абілітаційних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) послуг, а також для забезпечення дітей з інвалідністю технічними та іншими засобами реабілітації (ТЗР) відповідно до чинного законодавства України, зокрема постанов Кабінету Міністрів України від 27 березня 2019 року № 309 та від 19 січня 2022 року № 31, батькам (законним представникам) необхідно звернутися до управління соціального захисту населення за місцем проживання дитини.</a:t>
            </a:r>
          </a:p>
          <a:p>
            <a:pPr marL="171450" lvl="0" indent="-1714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Управління соціального захисту населення (Правобережне)</a:t>
            </a:r>
            <a:b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</a:b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Адреса: м. Вінниця, </a:t>
            </a:r>
            <a:r>
              <a:rPr lang="uk-UA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просп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. Космонавтів, 30</a:t>
            </a:r>
            <a:b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</a:b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Телефони: (0432) 50-83-88, 097 101 58 40</a:t>
            </a:r>
          </a:p>
          <a:p>
            <a:pPr marL="171450" lvl="0" indent="-1714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Управління соціального захисту населення (Лівобережне)</a:t>
            </a:r>
            <a:b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</a:b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Адреса: м. Вінниця, вул. Замостянська, 7</a:t>
            </a:r>
            <a:b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</a:b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Телефони: (0432) 50-86-70, 50-86-77,</a:t>
            </a:r>
            <a:b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</a:b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097-101-45-18, 093-190-83-93</a:t>
            </a:r>
          </a:p>
        </p:txBody>
      </p:sp>
      <p:grpSp>
        <p:nvGrpSpPr>
          <p:cNvPr id="169" name="Групувати 168"/>
          <p:cNvGrpSpPr/>
          <p:nvPr/>
        </p:nvGrpSpPr>
        <p:grpSpPr>
          <a:xfrm flipV="1">
            <a:off x="0" y="6621625"/>
            <a:ext cx="9906000" cy="250889"/>
            <a:chOff x="1469" y="-11908"/>
            <a:chExt cx="12284505" cy="434818"/>
          </a:xfrm>
        </p:grpSpPr>
        <p:grpSp>
          <p:nvGrpSpPr>
            <p:cNvPr id="170" name="Групувати 169"/>
            <p:cNvGrpSpPr/>
            <p:nvPr/>
          </p:nvGrpSpPr>
          <p:grpSpPr>
            <a:xfrm>
              <a:off x="1469" y="-11908"/>
              <a:ext cx="4093886" cy="434818"/>
              <a:chOff x="1469" y="-11908"/>
              <a:chExt cx="4093886" cy="434818"/>
            </a:xfrm>
          </p:grpSpPr>
          <p:grpSp>
            <p:nvGrpSpPr>
              <p:cNvPr id="203" name="Групувати 202"/>
              <p:cNvGrpSpPr/>
              <p:nvPr/>
            </p:nvGrpSpPr>
            <p:grpSpPr>
              <a:xfrm>
                <a:off x="1469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214" name="Групувати 213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216" name="Прямокутний трикутник 215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217" name="Рівнобедрений трикутник 216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215" name="Прямокутний трикутник 214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204" name="Групувати 203"/>
              <p:cNvGrpSpPr/>
              <p:nvPr/>
            </p:nvGrpSpPr>
            <p:grpSpPr>
              <a:xfrm>
                <a:off x="1366838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210" name="Групувати 209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212" name="Прямокутний трикутник 211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213" name="Рівнобедрений трикутник 212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211" name="Прямокутний трикутник 210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205" name="Групувати 204"/>
              <p:cNvGrpSpPr/>
              <p:nvPr/>
            </p:nvGrpSpPr>
            <p:grpSpPr>
              <a:xfrm>
                <a:off x="2729986" y="-11908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206" name="Групувати 205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208" name="Прямокутний трикутник 207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209" name="Рівнобедрений трикутник 208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207" name="Прямокутний трикутник 206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</p:grpSp>
        <p:grpSp>
          <p:nvGrpSpPr>
            <p:cNvPr id="171" name="Групувати 170"/>
            <p:cNvGrpSpPr/>
            <p:nvPr/>
          </p:nvGrpSpPr>
          <p:grpSpPr>
            <a:xfrm>
              <a:off x="4095821" y="-11908"/>
              <a:ext cx="4093886" cy="434818"/>
              <a:chOff x="1469" y="-11908"/>
              <a:chExt cx="4093886" cy="434818"/>
            </a:xfrm>
          </p:grpSpPr>
          <p:grpSp>
            <p:nvGrpSpPr>
              <p:cNvPr id="188" name="Групувати 187"/>
              <p:cNvGrpSpPr/>
              <p:nvPr/>
            </p:nvGrpSpPr>
            <p:grpSpPr>
              <a:xfrm>
                <a:off x="1469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99" name="Групувати 198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201" name="Прямокутний трикутник 200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202" name="Рівнобедрений трикутник 201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200" name="Прямокутний трикутник 199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89" name="Групувати 188"/>
              <p:cNvGrpSpPr/>
              <p:nvPr/>
            </p:nvGrpSpPr>
            <p:grpSpPr>
              <a:xfrm>
                <a:off x="1366838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95" name="Групувати 194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97" name="Прямокутний трикутник 196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98" name="Рівнобедрений трикутник 197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96" name="Прямокутний трикутник 195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90" name="Групувати 189"/>
              <p:cNvGrpSpPr/>
              <p:nvPr/>
            </p:nvGrpSpPr>
            <p:grpSpPr>
              <a:xfrm>
                <a:off x="2729986" y="-11908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91" name="Групувати 190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93" name="Прямокутний трикутник 192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94" name="Рівнобедрений трикутник 193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92" name="Прямокутний трикутник 191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</p:grpSp>
        <p:grpSp>
          <p:nvGrpSpPr>
            <p:cNvPr id="172" name="Групувати 171"/>
            <p:cNvGrpSpPr/>
            <p:nvPr/>
          </p:nvGrpSpPr>
          <p:grpSpPr>
            <a:xfrm>
              <a:off x="8192088" y="-11908"/>
              <a:ext cx="4093886" cy="434818"/>
              <a:chOff x="1469" y="-11908"/>
              <a:chExt cx="4093886" cy="434818"/>
            </a:xfrm>
          </p:grpSpPr>
          <p:grpSp>
            <p:nvGrpSpPr>
              <p:cNvPr id="173" name="Групувати 172"/>
              <p:cNvGrpSpPr/>
              <p:nvPr/>
            </p:nvGrpSpPr>
            <p:grpSpPr>
              <a:xfrm>
                <a:off x="1469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84" name="Групувати 183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86" name="Прямокутний трикутник 185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87" name="Рівнобедрений трикутник 186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85" name="Прямокутний трикутник 184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74" name="Групувати 173"/>
              <p:cNvGrpSpPr/>
              <p:nvPr/>
            </p:nvGrpSpPr>
            <p:grpSpPr>
              <a:xfrm>
                <a:off x="1366838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80" name="Групувати 179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82" name="Прямокутний трикутник 181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83" name="Рівнобедрений трикутник 182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81" name="Прямокутний трикутник 180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75" name="Групувати 174"/>
              <p:cNvGrpSpPr/>
              <p:nvPr/>
            </p:nvGrpSpPr>
            <p:grpSpPr>
              <a:xfrm>
                <a:off x="2729986" y="-11908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76" name="Групувати 175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78" name="Прямокутний трикутник 177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79" name="Рівнобедрений трикутник 178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77" name="Прямокутний трикутник 176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</p:grpSp>
      </p:grpSp>
      <p:pic>
        <p:nvPicPr>
          <p:cNvPr id="141" name="Рисунок 140" descr="C:\Users\Heletkoom\Desktop\depositphotos_194274858-stock-illustration-cute-cartoon-children-books-teenager.jpg"/>
          <p:cNvPicPr/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97" b="100000" l="0" r="100000">
                        <a14:foregroundMark x1="6974" y1="91321" x2="10600" y2="76529"/>
                        <a14:foregroundMark x1="23152" y1="76529" x2="23291" y2="59961"/>
                        <a14:foregroundMark x1="38354" y1="59566" x2="29707" y2="85602"/>
                        <a14:foregroundMark x1="85077" y1="78895" x2="85216" y2="50888"/>
                        <a14:foregroundMark x1="79498" y1="86193" x2="75872" y2="69428"/>
                        <a14:foregroundMark x1="76848" y1="94477" x2="75872" y2="85010"/>
                        <a14:foregroundMark x1="37517" y1="85602" x2="33891" y2="90927"/>
                        <a14:foregroundMark x1="20781" y1="94280" x2="5160" y2="96647"/>
                        <a14:foregroundMark x1="96792" y1="96450" x2="73919" y2="12229"/>
                        <a14:foregroundMark x1="93445" y1="47732" x2="91353" y2="31558"/>
                        <a14:foregroundMark x1="91074" y1="34122" x2="83961" y2="14990"/>
                        <a14:foregroundMark x1="65411" y1="46746" x2="65411" y2="38462"/>
                        <a14:foregroundMark x1="86750" y1="96055" x2="80056" y2="82446"/>
                        <a14:foregroundMark x1="77964" y1="74162" x2="75453" y2="60552"/>
                        <a14:foregroundMark x1="78243" y1="67061" x2="68061" y2="62525"/>
                        <a14:foregroundMark x1="69735" y1="82446" x2="68480" y2="77120"/>
                        <a14:foregroundMark x1="71967" y1="86193" x2="59275" y2="61144"/>
                        <a14:foregroundMark x1="63738" y1="63116" x2="62204" y2="60750"/>
                        <a14:foregroundMark x1="32218" y1="68836" x2="35425" y2="54832"/>
                        <a14:foregroundMark x1="38354" y1="98422" x2="36820" y2="95858"/>
                        <a14:foregroundMark x1="93026" y1="62327" x2="93166" y2="5956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9452" y="286393"/>
            <a:ext cx="1762530" cy="1245531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Прямокутник 15"/>
          <p:cNvSpPr/>
          <p:nvPr/>
        </p:nvSpPr>
        <p:spPr>
          <a:xfrm>
            <a:off x="6581565" y="1990518"/>
            <a:ext cx="3283754" cy="31993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600"/>
              </a:spcAft>
            </a:pPr>
            <a:r>
              <a:rPr lang="ru-RU" sz="13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Денний</a:t>
            </a:r>
            <a:r>
              <a:rPr lang="ru-RU" sz="13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догляд для дітей з </a:t>
            </a:r>
            <a:r>
              <a:rPr lang="ru-RU" sz="13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інвалідністю</a:t>
            </a:r>
            <a:endParaRPr lang="uk-UA" sz="1300" b="1" dirty="0">
              <a:solidFill>
                <a:srgbClr val="002060"/>
              </a:solidFill>
              <a:latin typeface="Times New Roman" panose="02020603050405020304" pitchFamily="18" charset="0"/>
              <a:ea typeface="Raleway" pitchFamily="34" charset="-122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600"/>
              </a:spcAft>
            </a:pPr>
            <a:r>
              <a:rPr lang="ru-RU" sz="13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Комплексний</a:t>
            </a:r>
            <a:r>
              <a:rPr lang="ru-RU" sz="13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ru-RU" sz="13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розвиток</a:t>
            </a:r>
            <a:r>
              <a:rPr lang="ru-RU" sz="13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та догляд </a:t>
            </a:r>
            <a:r>
              <a:rPr lang="ru-RU" sz="13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дітей</a:t>
            </a:r>
            <a:endParaRPr lang="uk-UA" sz="1300" b="1" dirty="0">
              <a:solidFill>
                <a:srgbClr val="002060"/>
              </a:solidFill>
              <a:latin typeface="Times New Roman" panose="02020603050405020304" pitchFamily="18" charset="0"/>
              <a:ea typeface="Raleway" pitchFamily="34" charset="-122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600"/>
              </a:spcAft>
            </a:pPr>
            <a:r>
              <a:rPr lang="ru-RU" sz="13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Супровід</a:t>
            </a:r>
            <a:r>
              <a:rPr lang="ru-RU" sz="13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ru-RU" sz="13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під</a:t>
            </a:r>
            <a:r>
              <a:rPr lang="ru-RU" sz="13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час </a:t>
            </a:r>
            <a:r>
              <a:rPr lang="ru-RU" sz="13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інклюзивного</a:t>
            </a:r>
            <a:r>
              <a:rPr lang="ru-RU" sz="13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ru-RU" sz="13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навчання</a:t>
            </a:r>
            <a:endParaRPr lang="uk-UA" sz="1300" b="1" dirty="0">
              <a:solidFill>
                <a:srgbClr val="002060"/>
              </a:solidFill>
              <a:latin typeface="Times New Roman" panose="02020603050405020304" pitchFamily="18" charset="0"/>
              <a:ea typeface="Raleway" pitchFamily="34" charset="-122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600"/>
              </a:spcAft>
            </a:pPr>
            <a:r>
              <a:rPr lang="uk-UA" sz="13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Тимчасовий </a:t>
            </a:r>
            <a:r>
              <a:rPr lang="uk-UA" sz="13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відпочинок для батьків або осіб, які їх замінюють, що здійснюють догляд за дітьми з </a:t>
            </a:r>
            <a:r>
              <a:rPr lang="uk-UA" sz="13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інвалідністю</a:t>
            </a:r>
          </a:p>
          <a:p>
            <a:pPr lvl="0" algn="just">
              <a:lnSpc>
                <a:spcPct val="107000"/>
              </a:lnSpc>
              <a:spcAft>
                <a:spcPts val="600"/>
              </a:spcAft>
            </a:pPr>
            <a:r>
              <a:rPr lang="uk-UA" sz="13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Соціальна </a:t>
            </a:r>
            <a:r>
              <a:rPr lang="uk-UA" sz="13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транспортна послуга</a:t>
            </a:r>
          </a:p>
          <a:p>
            <a:pPr lvl="0" algn="just">
              <a:lnSpc>
                <a:spcPct val="107000"/>
              </a:lnSpc>
              <a:spcAft>
                <a:spcPts val="600"/>
              </a:spcAft>
            </a:pPr>
            <a:r>
              <a:rPr lang="uk-UA" sz="13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Соціальна реабілітація осіб з інтелектуальними та психічними порушеннями</a:t>
            </a:r>
          </a:p>
          <a:p>
            <a:pPr lvl="0" algn="just">
              <a:lnSpc>
                <a:spcPct val="107000"/>
              </a:lnSpc>
              <a:spcAft>
                <a:spcPts val="600"/>
              </a:spcAft>
            </a:pPr>
            <a:r>
              <a:rPr lang="en-US" sz="13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Транзитне</a:t>
            </a:r>
            <a:r>
              <a:rPr lang="en-US" sz="13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en-US" sz="13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підтримане</a:t>
            </a:r>
            <a:r>
              <a:rPr lang="en-US" sz="13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en-US" sz="13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проживання</a:t>
            </a:r>
            <a:endParaRPr lang="uk-UA" sz="1300" b="1" dirty="0">
              <a:solidFill>
                <a:srgbClr val="002060"/>
              </a:solidFill>
              <a:latin typeface="Times New Roman" panose="02020603050405020304" pitchFamily="18" charset="0"/>
              <a:ea typeface="Raleway" pitchFamily="34" charset="-122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600"/>
              </a:spcAft>
            </a:pPr>
            <a:r>
              <a:rPr lang="en-US" sz="13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Соціально-трудова</a:t>
            </a:r>
            <a:r>
              <a:rPr lang="en-US" sz="13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en-US" sz="13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адаптація</a:t>
            </a:r>
            <a:endParaRPr lang="uk-UA" sz="1300" b="1" dirty="0">
              <a:solidFill>
                <a:srgbClr val="002060"/>
              </a:solidFill>
              <a:latin typeface="Times New Roman" panose="02020603050405020304" pitchFamily="18" charset="0"/>
              <a:ea typeface="Raleway" pitchFamily="34" charset="-122"/>
              <a:cs typeface="Times New Roman" panose="02020603050405020304" pitchFamily="18" charset="0"/>
            </a:endParaRPr>
          </a:p>
        </p:txBody>
      </p:sp>
      <p:sp>
        <p:nvSpPr>
          <p:cNvPr id="17" name="Прямокутник 16"/>
          <p:cNvSpPr/>
          <p:nvPr/>
        </p:nvSpPr>
        <p:spPr>
          <a:xfrm>
            <a:off x="-167716" y="3865114"/>
            <a:ext cx="2532415" cy="4875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ctr">
              <a:lnSpc>
                <a:spcPct val="107000"/>
              </a:lnSpc>
              <a:spcAft>
                <a:spcPts val="800"/>
              </a:spcAft>
            </a:pPr>
            <a:r>
              <a:rPr lang="uk-UA" sz="1200" b="1" u="sng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Транзитне підтримане </a:t>
            </a:r>
            <a:r>
              <a:rPr lang="uk-UA" sz="1200" b="1" u="sng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проживання</a:t>
            </a:r>
            <a:endParaRPr lang="uk-UA" sz="1200" b="1" u="sng" dirty="0">
              <a:solidFill>
                <a:srgbClr val="002060"/>
              </a:solidFill>
              <a:latin typeface="Times New Roman" panose="02020603050405020304" pitchFamily="18" charset="0"/>
              <a:ea typeface="Raleway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9571" y="3878916"/>
            <a:ext cx="749323" cy="749323"/>
          </a:xfrm>
          <a:prstGeom prst="rect">
            <a:avLst/>
          </a:prstGeom>
        </p:spPr>
      </p:pic>
      <p:sp>
        <p:nvSpPr>
          <p:cNvPr id="149" name="Text 6"/>
          <p:cNvSpPr/>
          <p:nvPr/>
        </p:nvSpPr>
        <p:spPr>
          <a:xfrm>
            <a:off x="997341" y="4320217"/>
            <a:ext cx="1889348" cy="23891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1862"/>
              </a:lnSpc>
            </a:pPr>
            <a:r>
              <a:rPr lang="en-US" sz="11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Що</a:t>
            </a:r>
            <a:r>
              <a:rPr lang="en-US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en-US" sz="11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включає</a:t>
            </a:r>
            <a:r>
              <a:rPr lang="en-US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?</a:t>
            </a:r>
            <a:endParaRPr lang="en-US" sz="11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кутник 18"/>
          <p:cNvSpPr/>
          <p:nvPr/>
        </p:nvSpPr>
        <p:spPr>
          <a:xfrm>
            <a:off x="-30173" y="4585007"/>
            <a:ext cx="3336266" cy="586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Тимчасове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житло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навчання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навичкам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розвиток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побутових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та соціальних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компетенцій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психологічна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підтримка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супровід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та допомога у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адаптації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.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</p:txBody>
      </p:sp>
      <p:sp>
        <p:nvSpPr>
          <p:cNvPr id="157" name="Text 2"/>
          <p:cNvSpPr/>
          <p:nvPr/>
        </p:nvSpPr>
        <p:spPr>
          <a:xfrm>
            <a:off x="920098" y="4962237"/>
            <a:ext cx="2338097" cy="37897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979"/>
              </a:lnSpc>
            </a:pPr>
            <a:r>
              <a:rPr lang="uk-UA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Де</a:t>
            </a:r>
            <a:r>
              <a:rPr lang="en-US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en-US" sz="11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отримати послугу?</a:t>
            </a:r>
          </a:p>
        </p:txBody>
      </p:sp>
      <p:sp>
        <p:nvSpPr>
          <p:cNvPr id="20" name="Прямокутник 19"/>
          <p:cNvSpPr/>
          <p:nvPr/>
        </p:nvSpPr>
        <p:spPr>
          <a:xfrm>
            <a:off x="53612" y="5231955"/>
            <a:ext cx="3227863" cy="14096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70510" algn="just">
              <a:lnSpc>
                <a:spcPct val="107000"/>
              </a:lnSpc>
              <a:spcAft>
                <a:spcPts val="0"/>
              </a:spcAft>
            </a:pP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Звернутися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до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відокремленого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підрозділу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ГО «Справа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Кольпінга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України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» «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Родина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Кольпінга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м.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Вінниця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». 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     </a:t>
            </a:r>
          </a:p>
          <a:p>
            <a:pPr indent="270510" algn="just">
              <a:lnSpc>
                <a:spcPct val="107000"/>
              </a:lnSpc>
              <a:spcAft>
                <a:spcPts val="0"/>
              </a:spcAft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Заклад забезпечує комплексну реабілітацію, допомагаючи кожній особі знайти своє місце у суспільстві.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Адреса: м.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Вінниця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вул.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Лесі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Українки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буд.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29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Телефон: </a:t>
            </a:r>
            <a:r>
              <a:rPr lang="ru-RU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098-667-05-43</a:t>
            </a:r>
            <a:r>
              <a:rPr lang="en-US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Вартість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: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Безкоштовно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</p:txBody>
      </p:sp>
      <p:sp>
        <p:nvSpPr>
          <p:cNvPr id="21" name="Прямокутник 20"/>
          <p:cNvSpPr/>
          <p:nvPr/>
        </p:nvSpPr>
        <p:spPr>
          <a:xfrm>
            <a:off x="117660" y="320363"/>
            <a:ext cx="223195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200" b="1" u="sng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Соціально-трудова адаптація</a:t>
            </a: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1968" y="263832"/>
            <a:ext cx="749323" cy="749323"/>
          </a:xfrm>
          <a:prstGeom prst="rect">
            <a:avLst/>
          </a:prstGeom>
        </p:spPr>
      </p:pic>
      <p:sp>
        <p:nvSpPr>
          <p:cNvPr id="158" name="Text 6"/>
          <p:cNvSpPr/>
          <p:nvPr/>
        </p:nvSpPr>
        <p:spPr>
          <a:xfrm>
            <a:off x="862279" y="614851"/>
            <a:ext cx="1889348" cy="23891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1862"/>
              </a:lnSpc>
            </a:pPr>
            <a:r>
              <a:rPr lang="en-US" sz="11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Що</a:t>
            </a:r>
            <a:r>
              <a:rPr lang="en-US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en-US" sz="11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включає</a:t>
            </a:r>
            <a:r>
              <a:rPr lang="en-US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?</a:t>
            </a:r>
            <a:endParaRPr lang="en-US" sz="11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кутник 22"/>
          <p:cNvSpPr/>
          <p:nvPr/>
        </p:nvSpPr>
        <p:spPr>
          <a:xfrm>
            <a:off x="-14012" y="807758"/>
            <a:ext cx="3279832" cy="14096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Розвиток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професійних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навичок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Підтримка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у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набутті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нових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знань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та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вмінь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для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подальшого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працевлаштування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.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Навчання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навичкам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самообслуговування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та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організації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власної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діяльності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.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Сприяння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Працевлаштуванню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Допомога у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пошуку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роботи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та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адаптації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до трудового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колективу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.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</p:txBody>
      </p:sp>
      <p:sp>
        <p:nvSpPr>
          <p:cNvPr id="159" name="Text 2"/>
          <p:cNvSpPr/>
          <p:nvPr/>
        </p:nvSpPr>
        <p:spPr>
          <a:xfrm>
            <a:off x="862279" y="1960237"/>
            <a:ext cx="2338097" cy="37897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979"/>
              </a:lnSpc>
            </a:pPr>
            <a:r>
              <a:rPr lang="uk-UA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Де</a:t>
            </a:r>
            <a:r>
              <a:rPr lang="en-US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en-US" sz="11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отримати послугу?</a:t>
            </a:r>
          </a:p>
        </p:txBody>
      </p:sp>
      <p:sp>
        <p:nvSpPr>
          <p:cNvPr id="24" name="Прямокутник 23"/>
          <p:cNvSpPr/>
          <p:nvPr/>
        </p:nvSpPr>
        <p:spPr>
          <a:xfrm>
            <a:off x="-33743" y="2206160"/>
            <a:ext cx="3331730" cy="17278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КЗ «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Обласний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центр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комплексної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реабілітації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«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Обрій</a:t>
            </a:r>
            <a:r>
              <a:rPr lang="ru-RU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»</a:t>
            </a:r>
            <a:r>
              <a:rPr lang="en-US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Адреса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: м.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Вінниця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  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вул. Владислава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Городецького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буд.</a:t>
            </a:r>
            <a:r>
              <a:rPr lang="ru-RU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10</a:t>
            </a:r>
            <a:r>
              <a:rPr lang="en-US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Телефон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: (0432) 50-91-45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ГО «Вінниця ДАУН СИНДРОМ» </a:t>
            </a:r>
            <a:r>
              <a:rPr lang="en-US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Адреса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: м.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Вінниця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 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вул.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Болгарська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буд. </a:t>
            </a:r>
            <a:r>
              <a:rPr lang="ru-RU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37</a:t>
            </a:r>
            <a:r>
              <a:rPr lang="en-US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Телефони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: 097-505-22-22, </a:t>
            </a:r>
            <a:r>
              <a:rPr lang="ru-RU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097-590-27-65</a:t>
            </a:r>
            <a:r>
              <a:rPr lang="en-US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uk-UA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Послуга 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буде надаватися з ІІІ кварталу 2026 року</a:t>
            </a:r>
          </a:p>
          <a:p>
            <a:pPr lvl="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ГО «Справа </a:t>
            </a:r>
            <a:r>
              <a:rPr lang="uk-UA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Кольпінга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України» 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«Родина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Кольпінга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м.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Вінниця</a:t>
            </a:r>
            <a:r>
              <a:rPr lang="ru-RU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»</a:t>
            </a:r>
            <a:r>
              <a:rPr lang="en-US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Адреса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: м.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Вінниця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вул.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Лесі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Українки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буд. </a:t>
            </a:r>
            <a:r>
              <a:rPr lang="ru-RU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29</a:t>
            </a:r>
            <a:r>
              <a:rPr lang="en-US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Телефон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: </a:t>
            </a:r>
            <a:r>
              <a:rPr lang="ru-RU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098-667-05-43</a:t>
            </a:r>
            <a:r>
              <a:rPr lang="en-US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Вартість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: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Безкоштовно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.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</p:txBody>
      </p:sp>
      <p:sp>
        <p:nvSpPr>
          <p:cNvPr id="25" name="Прямокутник 24"/>
          <p:cNvSpPr/>
          <p:nvPr/>
        </p:nvSpPr>
        <p:spPr>
          <a:xfrm>
            <a:off x="3472312" y="656765"/>
            <a:ext cx="28262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uk-UA" b="1" dirty="0">
              <a:solidFill>
                <a:srgbClr val="002060"/>
              </a:solidFill>
              <a:latin typeface="Times New Roman" panose="02020603050405020304" pitchFamily="18" charset="0"/>
              <a:ea typeface="Raleway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8447" y="4975542"/>
            <a:ext cx="2676852" cy="1619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1906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1" name="Рисунок 2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3915" y="271597"/>
            <a:ext cx="745585" cy="745585"/>
          </a:xfrm>
          <a:prstGeom prst="rect">
            <a:avLst/>
          </a:prstGeom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7844" y="277868"/>
            <a:ext cx="748885" cy="748885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3351" y="3671035"/>
            <a:ext cx="746228" cy="746228"/>
          </a:xfrm>
          <a:prstGeom prst="rect">
            <a:avLst/>
          </a:prstGeom>
        </p:spPr>
      </p:pic>
      <p:grpSp>
        <p:nvGrpSpPr>
          <p:cNvPr id="140" name="Групувати 139"/>
          <p:cNvGrpSpPr/>
          <p:nvPr/>
        </p:nvGrpSpPr>
        <p:grpSpPr>
          <a:xfrm>
            <a:off x="0" y="-4271"/>
            <a:ext cx="9906000" cy="250889"/>
            <a:chOff x="1469" y="-11908"/>
            <a:chExt cx="12284505" cy="434818"/>
          </a:xfrm>
        </p:grpSpPr>
        <p:grpSp>
          <p:nvGrpSpPr>
            <p:cNvPr id="141" name="Групувати 140"/>
            <p:cNvGrpSpPr/>
            <p:nvPr/>
          </p:nvGrpSpPr>
          <p:grpSpPr>
            <a:xfrm>
              <a:off x="1469" y="-11908"/>
              <a:ext cx="4093886" cy="434818"/>
              <a:chOff x="1469" y="-11908"/>
              <a:chExt cx="4093886" cy="434818"/>
            </a:xfrm>
          </p:grpSpPr>
          <p:grpSp>
            <p:nvGrpSpPr>
              <p:cNvPr id="190" name="Групувати 189"/>
              <p:cNvGrpSpPr/>
              <p:nvPr/>
            </p:nvGrpSpPr>
            <p:grpSpPr>
              <a:xfrm>
                <a:off x="1469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201" name="Групувати 200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203" name="Прямокутний трикутник 202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204" name="Рівнобедрений трикутник 203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202" name="Прямокутний трикутник 201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91" name="Групувати 190"/>
              <p:cNvGrpSpPr/>
              <p:nvPr/>
            </p:nvGrpSpPr>
            <p:grpSpPr>
              <a:xfrm>
                <a:off x="1366838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97" name="Групувати 196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99" name="Прямокутний трикутник 198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200" name="Рівнобедрений трикутник 199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98" name="Прямокутний трикутник 197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92" name="Групувати 191"/>
              <p:cNvGrpSpPr/>
              <p:nvPr/>
            </p:nvGrpSpPr>
            <p:grpSpPr>
              <a:xfrm>
                <a:off x="2729986" y="-11908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93" name="Групувати 192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95" name="Прямокутний трикутник 194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96" name="Рівнобедрений трикутник 195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94" name="Прямокутний трикутник 193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</p:grpSp>
        <p:grpSp>
          <p:nvGrpSpPr>
            <p:cNvPr id="142" name="Групувати 141"/>
            <p:cNvGrpSpPr/>
            <p:nvPr/>
          </p:nvGrpSpPr>
          <p:grpSpPr>
            <a:xfrm>
              <a:off x="4095821" y="-11908"/>
              <a:ext cx="4093886" cy="434818"/>
              <a:chOff x="1469" y="-11908"/>
              <a:chExt cx="4093886" cy="434818"/>
            </a:xfrm>
          </p:grpSpPr>
          <p:grpSp>
            <p:nvGrpSpPr>
              <p:cNvPr id="175" name="Групувати 174"/>
              <p:cNvGrpSpPr/>
              <p:nvPr/>
            </p:nvGrpSpPr>
            <p:grpSpPr>
              <a:xfrm>
                <a:off x="1469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86" name="Групувати 185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88" name="Прямокутний трикутник 187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89" name="Рівнобедрений трикутник 188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87" name="Прямокутний трикутник 186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76" name="Групувати 175"/>
              <p:cNvGrpSpPr/>
              <p:nvPr/>
            </p:nvGrpSpPr>
            <p:grpSpPr>
              <a:xfrm>
                <a:off x="1366838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82" name="Групувати 181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84" name="Прямокутний трикутник 183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85" name="Рівнобедрений трикутник 184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83" name="Прямокутний трикутник 182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77" name="Групувати 176"/>
              <p:cNvGrpSpPr/>
              <p:nvPr/>
            </p:nvGrpSpPr>
            <p:grpSpPr>
              <a:xfrm>
                <a:off x="2729986" y="-11908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78" name="Групувати 177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80" name="Прямокутний трикутник 179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81" name="Рівнобедрений трикутник 180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79" name="Прямокутний трикутник 178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</p:grpSp>
        <p:grpSp>
          <p:nvGrpSpPr>
            <p:cNvPr id="143" name="Групувати 142"/>
            <p:cNvGrpSpPr/>
            <p:nvPr/>
          </p:nvGrpSpPr>
          <p:grpSpPr>
            <a:xfrm>
              <a:off x="8192088" y="-11908"/>
              <a:ext cx="4093886" cy="434818"/>
              <a:chOff x="1469" y="-11908"/>
              <a:chExt cx="4093886" cy="434818"/>
            </a:xfrm>
          </p:grpSpPr>
          <p:grpSp>
            <p:nvGrpSpPr>
              <p:cNvPr id="152" name="Групувати 151"/>
              <p:cNvGrpSpPr/>
              <p:nvPr/>
            </p:nvGrpSpPr>
            <p:grpSpPr>
              <a:xfrm>
                <a:off x="1469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71" name="Групувати 170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73" name="Прямокутний трикутник 172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74" name="Рівнобедрений трикутник 173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72" name="Прямокутний трикутник 171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53" name="Групувати 152"/>
              <p:cNvGrpSpPr/>
              <p:nvPr/>
            </p:nvGrpSpPr>
            <p:grpSpPr>
              <a:xfrm>
                <a:off x="1366838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67" name="Групувати 166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69" name="Прямокутний трикутник 168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70" name="Рівнобедрений трикутник 169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68" name="Прямокутний трикутник 167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54" name="Групувати 153"/>
              <p:cNvGrpSpPr/>
              <p:nvPr/>
            </p:nvGrpSpPr>
            <p:grpSpPr>
              <a:xfrm>
                <a:off x="2729986" y="-11908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55" name="Групувати 154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65" name="Прямокутний трикутник 164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66" name="Рівнобедрений трикутник 165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64" name="Прямокутний трикутник 163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</p:grpSp>
      </p:grpSp>
      <p:cxnSp>
        <p:nvCxnSpPr>
          <p:cNvPr id="205" name="Пряма сполучна лінія 204"/>
          <p:cNvCxnSpPr/>
          <p:nvPr/>
        </p:nvCxnSpPr>
        <p:spPr>
          <a:xfrm>
            <a:off x="3301235" y="0"/>
            <a:ext cx="0" cy="685800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Пряма сполучна лінія 205"/>
          <p:cNvCxnSpPr/>
          <p:nvPr/>
        </p:nvCxnSpPr>
        <p:spPr>
          <a:xfrm>
            <a:off x="6602846" y="0"/>
            <a:ext cx="15921" cy="685800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5" name="Text 1"/>
          <p:cNvSpPr/>
          <p:nvPr/>
        </p:nvSpPr>
        <p:spPr>
          <a:xfrm>
            <a:off x="122325" y="377026"/>
            <a:ext cx="2776901" cy="61168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/>
            <a:r>
              <a:rPr lang="ru-RU" sz="1200" b="1" u="sng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Денний</a:t>
            </a:r>
            <a:r>
              <a:rPr lang="ru-RU" sz="1200" b="1" u="sng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догляд для </a:t>
            </a:r>
          </a:p>
          <a:p>
            <a:pPr algn="ctr"/>
            <a:r>
              <a:rPr lang="ru-RU" sz="1200" b="1" u="sng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дітей з </a:t>
            </a:r>
            <a:r>
              <a:rPr lang="ru-RU" sz="1200" b="1" u="sng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інвалідністю</a:t>
            </a:r>
            <a:endParaRPr lang="en-US" sz="1200" b="1" u="sng" dirty="0">
              <a:solidFill>
                <a:srgbClr val="002060"/>
              </a:solidFill>
              <a:latin typeface="Times New Roman" panose="02020603050405020304" pitchFamily="18" charset="0"/>
              <a:ea typeface="Raleway" pitchFamily="34" charset="-122"/>
              <a:cs typeface="Times New Roman" panose="02020603050405020304" pitchFamily="18" charset="0"/>
            </a:endParaRPr>
          </a:p>
        </p:txBody>
      </p:sp>
      <p:sp>
        <p:nvSpPr>
          <p:cNvPr id="311" name="Text 6"/>
          <p:cNvSpPr/>
          <p:nvPr/>
        </p:nvSpPr>
        <p:spPr>
          <a:xfrm>
            <a:off x="1176863" y="778832"/>
            <a:ext cx="1889348" cy="23891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1862"/>
              </a:lnSpc>
            </a:pPr>
            <a:r>
              <a:rPr lang="en-US" sz="11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Що</a:t>
            </a:r>
            <a:r>
              <a:rPr lang="en-US" sz="11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en-US" sz="11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включає</a:t>
            </a:r>
            <a:r>
              <a:rPr lang="en-US" sz="11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?</a:t>
            </a:r>
            <a:endParaRPr lang="en-US" sz="11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3" name="Text 0"/>
          <p:cNvSpPr/>
          <p:nvPr/>
        </p:nvSpPr>
        <p:spPr>
          <a:xfrm>
            <a:off x="951618" y="1303114"/>
            <a:ext cx="3197845" cy="37897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979"/>
              </a:lnSpc>
            </a:pPr>
            <a:r>
              <a:rPr lang="en-US" sz="11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Тривалість</a:t>
            </a:r>
            <a:r>
              <a:rPr lang="en-US" sz="11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uk-UA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послуги</a:t>
            </a:r>
            <a:endParaRPr lang="en-US" sz="1100" b="1" dirty="0">
              <a:solidFill>
                <a:srgbClr val="002060"/>
              </a:solidFill>
              <a:latin typeface="Times New Roman" panose="02020603050405020304" pitchFamily="18" charset="0"/>
              <a:ea typeface="Raleway" pitchFamily="34" charset="-122"/>
              <a:cs typeface="Times New Roman" panose="02020603050405020304" pitchFamily="18" charset="0"/>
            </a:endParaRPr>
          </a:p>
        </p:txBody>
      </p:sp>
      <p:sp>
        <p:nvSpPr>
          <p:cNvPr id="324" name="Text 1"/>
          <p:cNvSpPr/>
          <p:nvPr/>
        </p:nvSpPr>
        <p:spPr>
          <a:xfrm>
            <a:off x="97704" y="1610411"/>
            <a:ext cx="3110914" cy="7277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Надається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протягом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робочого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дня.</a:t>
            </a:r>
          </a:p>
        </p:txBody>
      </p:sp>
      <p:sp>
        <p:nvSpPr>
          <p:cNvPr id="325" name="Text 2"/>
          <p:cNvSpPr/>
          <p:nvPr/>
        </p:nvSpPr>
        <p:spPr>
          <a:xfrm>
            <a:off x="950087" y="1606213"/>
            <a:ext cx="2338097" cy="37897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979"/>
              </a:lnSpc>
            </a:pPr>
            <a:r>
              <a:rPr lang="uk-UA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Де</a:t>
            </a:r>
            <a:r>
              <a:rPr lang="en-US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en-US" sz="11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отримати послугу?</a:t>
            </a:r>
          </a:p>
        </p:txBody>
      </p:sp>
      <p:sp>
        <p:nvSpPr>
          <p:cNvPr id="331" name="Text 3"/>
          <p:cNvSpPr/>
          <p:nvPr/>
        </p:nvSpPr>
        <p:spPr>
          <a:xfrm>
            <a:off x="161909" y="5677136"/>
            <a:ext cx="3063883" cy="2931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896"/>
              </a:lnSpc>
            </a:pP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333" name="Text 4"/>
          <p:cNvSpPr/>
          <p:nvPr/>
        </p:nvSpPr>
        <p:spPr>
          <a:xfrm>
            <a:off x="165659" y="5828298"/>
            <a:ext cx="3217038" cy="24257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232178" indent="-232178">
              <a:lnSpc>
                <a:spcPts val="1896"/>
              </a:lnSpc>
              <a:buSzPct val="100000"/>
              <a:buChar char="•"/>
            </a:pP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375" name="Text 7"/>
          <p:cNvSpPr/>
          <p:nvPr/>
        </p:nvSpPr>
        <p:spPr>
          <a:xfrm>
            <a:off x="3515203" y="3122954"/>
            <a:ext cx="2172500" cy="4914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930"/>
              </a:lnSpc>
            </a:pPr>
            <a:endParaRPr lang="en-US" sz="1000" dirty="0">
              <a:solidFill>
                <a:srgbClr val="002060"/>
              </a:solidFill>
            </a:endParaRPr>
          </a:p>
        </p:txBody>
      </p:sp>
      <p:grpSp>
        <p:nvGrpSpPr>
          <p:cNvPr id="96" name="Групувати 95"/>
          <p:cNvGrpSpPr/>
          <p:nvPr/>
        </p:nvGrpSpPr>
        <p:grpSpPr>
          <a:xfrm flipV="1">
            <a:off x="0" y="6621625"/>
            <a:ext cx="9906000" cy="250889"/>
            <a:chOff x="1469" y="-11908"/>
            <a:chExt cx="12284505" cy="434818"/>
          </a:xfrm>
        </p:grpSpPr>
        <p:grpSp>
          <p:nvGrpSpPr>
            <p:cNvPr id="97" name="Групувати 96"/>
            <p:cNvGrpSpPr/>
            <p:nvPr/>
          </p:nvGrpSpPr>
          <p:grpSpPr>
            <a:xfrm>
              <a:off x="1469" y="-11908"/>
              <a:ext cx="4093886" cy="434818"/>
              <a:chOff x="1469" y="-11908"/>
              <a:chExt cx="4093886" cy="434818"/>
            </a:xfrm>
          </p:grpSpPr>
          <p:grpSp>
            <p:nvGrpSpPr>
              <p:cNvPr id="146" name="Групувати 145"/>
              <p:cNvGrpSpPr/>
              <p:nvPr/>
            </p:nvGrpSpPr>
            <p:grpSpPr>
              <a:xfrm>
                <a:off x="1469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61" name="Групувати 160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63" name="Прямокутний трикутник 162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207" name="Рівнобедрений трикутник 206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62" name="Прямокутний трикутник 161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47" name="Групувати 146"/>
              <p:cNvGrpSpPr/>
              <p:nvPr/>
            </p:nvGrpSpPr>
            <p:grpSpPr>
              <a:xfrm>
                <a:off x="1366838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57" name="Групувати 156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59" name="Прямокутний трикутник 158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60" name="Рівнобедрений трикутник 159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58" name="Прямокутний трикутник 157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48" name="Групувати 147"/>
              <p:cNvGrpSpPr/>
              <p:nvPr/>
            </p:nvGrpSpPr>
            <p:grpSpPr>
              <a:xfrm>
                <a:off x="2729986" y="-11908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49" name="Групувати 148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51" name="Прямокутний трикутник 150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56" name="Рівнобедрений трикутник 155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50" name="Прямокутний трикутник 149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</p:grpSp>
        <p:grpSp>
          <p:nvGrpSpPr>
            <p:cNvPr id="98" name="Групувати 97"/>
            <p:cNvGrpSpPr/>
            <p:nvPr/>
          </p:nvGrpSpPr>
          <p:grpSpPr>
            <a:xfrm>
              <a:off x="4095821" y="-11908"/>
              <a:ext cx="4093886" cy="434818"/>
              <a:chOff x="1469" y="-11908"/>
              <a:chExt cx="4093886" cy="434818"/>
            </a:xfrm>
          </p:grpSpPr>
          <p:grpSp>
            <p:nvGrpSpPr>
              <p:cNvPr id="127" name="Групувати 126"/>
              <p:cNvGrpSpPr/>
              <p:nvPr/>
            </p:nvGrpSpPr>
            <p:grpSpPr>
              <a:xfrm>
                <a:off x="1469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38" name="Групувати 137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44" name="Прямокутний трикутник 143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45" name="Рівнобедрений трикутник 144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39" name="Прямокутний трикутник 138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28" name="Групувати 127"/>
              <p:cNvGrpSpPr/>
              <p:nvPr/>
            </p:nvGrpSpPr>
            <p:grpSpPr>
              <a:xfrm>
                <a:off x="1366838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34" name="Групувати 133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36" name="Прямокутний трикутник 135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37" name="Рівнобедрений трикутник 136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35" name="Прямокутний трикутник 134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29" name="Групувати 128"/>
              <p:cNvGrpSpPr/>
              <p:nvPr/>
            </p:nvGrpSpPr>
            <p:grpSpPr>
              <a:xfrm>
                <a:off x="2729986" y="-11908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30" name="Групувати 129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32" name="Прямокутний трикутник 131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33" name="Рівнобедрений трикутник 132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31" name="Прямокутний трикутник 130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</p:grpSp>
        <p:grpSp>
          <p:nvGrpSpPr>
            <p:cNvPr id="99" name="Групувати 98"/>
            <p:cNvGrpSpPr/>
            <p:nvPr/>
          </p:nvGrpSpPr>
          <p:grpSpPr>
            <a:xfrm>
              <a:off x="8192088" y="-11908"/>
              <a:ext cx="4093886" cy="434818"/>
              <a:chOff x="1469" y="-11908"/>
              <a:chExt cx="4093886" cy="434818"/>
            </a:xfrm>
          </p:grpSpPr>
          <p:grpSp>
            <p:nvGrpSpPr>
              <p:cNvPr id="100" name="Групувати 99"/>
              <p:cNvGrpSpPr/>
              <p:nvPr/>
            </p:nvGrpSpPr>
            <p:grpSpPr>
              <a:xfrm>
                <a:off x="1469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23" name="Групувати 122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25" name="Прямокутний трикутник 124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26" name="Рівнобедрений трикутник 125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24" name="Прямокутний трикутник 123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01" name="Групувати 100"/>
              <p:cNvGrpSpPr/>
              <p:nvPr/>
            </p:nvGrpSpPr>
            <p:grpSpPr>
              <a:xfrm>
                <a:off x="1366838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16" name="Групувати 115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19" name="Прямокутний трикутник 118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20" name="Рівнобедрений трикутник 119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17" name="Прямокутний трикутник 116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02" name="Групувати 101"/>
              <p:cNvGrpSpPr/>
              <p:nvPr/>
            </p:nvGrpSpPr>
            <p:grpSpPr>
              <a:xfrm>
                <a:off x="2729986" y="-11908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03" name="Групувати 102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10" name="Прямокутний трикутник 109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11" name="Рівнобедрений трикутник 110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04" name="Прямокутний трикутник 103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</p:grpSp>
      </p:grpSp>
      <p:sp>
        <p:nvSpPr>
          <p:cNvPr id="4" name="Прямокутник 3"/>
          <p:cNvSpPr/>
          <p:nvPr/>
        </p:nvSpPr>
        <p:spPr>
          <a:xfrm>
            <a:off x="7752" y="965149"/>
            <a:ext cx="323481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Догляд та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нагляд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підтримку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самообслуговування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соціальну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адаптацію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ru-RU" sz="100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харчування</a:t>
            </a:r>
            <a:r>
              <a:rPr lang="ru-RU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та режим, 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р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озвиток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навичок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психологічну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підтримк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у.</a:t>
            </a:r>
          </a:p>
        </p:txBody>
      </p:sp>
      <p:sp>
        <p:nvSpPr>
          <p:cNvPr id="5" name="Прямокутник 4"/>
          <p:cNvSpPr/>
          <p:nvPr/>
        </p:nvSpPr>
        <p:spPr>
          <a:xfrm>
            <a:off x="-959" y="1879421"/>
            <a:ext cx="3329993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ГО «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Свій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простір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»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Адреса: м.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Вінниця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ru-RU" sz="100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Хмельницьке</a:t>
            </a:r>
            <a:r>
              <a:rPr lang="ru-RU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шосе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буд.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12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Телефон: </a:t>
            </a:r>
            <a:r>
              <a:rPr lang="en-US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093-700-04-69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 lvl="0"/>
            <a:r>
              <a:rPr lang="ru-RU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КЗ 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«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Обласний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центр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комплексної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реабілітації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«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Обрій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»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Адреса: м.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Вінниця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  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вул. Владислава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Городецького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буд.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10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Телефон: (0432) 50-91-45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 lvl="0"/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ГО «Вінниця ДАУН СИНДРОМ» </a:t>
            </a:r>
          </a:p>
          <a:p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Адреса: м.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Вінниця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 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вул.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Болгарська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буд. 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37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Телефони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: 097-505-22-22, 097-590-27-65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Послуга буде надаватися з ІІІ кварталу 2026 року</a:t>
            </a:r>
          </a:p>
        </p:txBody>
      </p:sp>
      <p:sp>
        <p:nvSpPr>
          <p:cNvPr id="2" name="Прямокутник 1"/>
          <p:cNvSpPr/>
          <p:nvPr/>
        </p:nvSpPr>
        <p:spPr>
          <a:xfrm>
            <a:off x="335039" y="3636265"/>
            <a:ext cx="1840056" cy="4742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200" b="1" u="sng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Комплексний</a:t>
            </a:r>
            <a:r>
              <a:rPr lang="ru-RU" sz="1200" b="1" u="sng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ru-RU" sz="1200" b="1" u="sng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розвиток</a:t>
            </a:r>
            <a:r>
              <a:rPr lang="ru-RU" sz="1200" b="1" u="sng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endParaRPr lang="ru-RU" sz="1200" b="1" u="sng" dirty="0" smtClean="0">
              <a:solidFill>
                <a:srgbClr val="002060"/>
              </a:solidFill>
              <a:latin typeface="Times New Roman" panose="02020603050405020304" pitchFamily="18" charset="0"/>
              <a:ea typeface="Raleway" pitchFamily="34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200" b="1" u="sng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та </a:t>
            </a:r>
            <a:r>
              <a:rPr lang="ru-RU" sz="1200" b="1" u="sng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догляд дітей</a:t>
            </a:r>
            <a:endParaRPr lang="uk-UA" sz="1200" b="1" u="sng" dirty="0">
              <a:solidFill>
                <a:srgbClr val="002060"/>
              </a:solidFill>
              <a:latin typeface="Times New Roman" panose="02020603050405020304" pitchFamily="18" charset="0"/>
              <a:ea typeface="Raleway" pitchFamily="34" charset="-122"/>
              <a:cs typeface="Times New Roman" panose="02020603050405020304" pitchFamily="18" charset="0"/>
            </a:endParaRPr>
          </a:p>
        </p:txBody>
      </p:sp>
      <p:sp>
        <p:nvSpPr>
          <p:cNvPr id="209" name="Text 0"/>
          <p:cNvSpPr/>
          <p:nvPr/>
        </p:nvSpPr>
        <p:spPr>
          <a:xfrm>
            <a:off x="480154" y="3992009"/>
            <a:ext cx="3197845" cy="37897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979"/>
              </a:lnSpc>
            </a:pPr>
            <a:r>
              <a:rPr lang="en-US" sz="11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Тривалість та вартість</a:t>
            </a:r>
          </a:p>
        </p:txBody>
      </p:sp>
      <p:sp>
        <p:nvSpPr>
          <p:cNvPr id="3" name="Прямокутник 2"/>
          <p:cNvSpPr/>
          <p:nvPr/>
        </p:nvSpPr>
        <p:spPr>
          <a:xfrm>
            <a:off x="-12274" y="4228985"/>
            <a:ext cx="3225510" cy="1334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Надається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протягом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6 годин.</a:t>
            </a:r>
          </a:p>
          <a:p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Послуга з комплексного розвитку та догляду дітей включає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 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фізичний догляд, розвиток побутових та самообслуговування, виховання і розвиток здібностей, організацію дозвілля, а також сприяння в отриманні освітніх, медичних та реабілітаційних послуг, забезпечуючи інтеграцію дитини з освітнім процесом та підтримкою батьків через індивідуалізований підхід.</a:t>
            </a:r>
          </a:p>
        </p:txBody>
      </p:sp>
      <p:sp>
        <p:nvSpPr>
          <p:cNvPr id="210" name="Text 2"/>
          <p:cNvSpPr/>
          <p:nvPr/>
        </p:nvSpPr>
        <p:spPr>
          <a:xfrm>
            <a:off x="846413" y="5335386"/>
            <a:ext cx="2338097" cy="37897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979"/>
              </a:lnSpc>
            </a:pPr>
            <a:r>
              <a:rPr lang="uk-UA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Де</a:t>
            </a:r>
            <a:r>
              <a:rPr lang="en-US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en-US" sz="11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отримати послугу?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17425" y="5566268"/>
            <a:ext cx="3379775" cy="10802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ГО «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Свій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простір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»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Адреса: м.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Вінниця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Хмельницьке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шосе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буд.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12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Телефон: </a:t>
            </a:r>
            <a:r>
              <a:rPr lang="en-US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093-700-04-69</a:t>
            </a:r>
            <a:endParaRPr lang="uk-UA" sz="100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00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Звернутися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: до департаменту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соціальної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політики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Вінницької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міської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ради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Адреса: м.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Вінниця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Соборна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буд.</a:t>
            </a:r>
            <a:r>
              <a:rPr lang="ru-RU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50</a:t>
            </a:r>
            <a:r>
              <a:rPr lang="en-US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Телефон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: 50-86-67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</p:txBody>
      </p:sp>
      <p:sp>
        <p:nvSpPr>
          <p:cNvPr id="12" name="Прямокутник 11"/>
          <p:cNvSpPr/>
          <p:nvPr/>
        </p:nvSpPr>
        <p:spPr>
          <a:xfrm>
            <a:off x="2877508" y="472950"/>
            <a:ext cx="32947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200" b="1" u="sng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Супровід під час </a:t>
            </a:r>
            <a:endParaRPr lang="uk-UA" sz="1200" b="1" u="sng" dirty="0" smtClean="0">
              <a:solidFill>
                <a:srgbClr val="002060"/>
              </a:solidFill>
              <a:latin typeface="Times New Roman" panose="02020603050405020304" pitchFamily="18" charset="0"/>
              <a:ea typeface="Raleway" pitchFamily="34" charset="-122"/>
              <a:cs typeface="Times New Roman" panose="02020603050405020304" pitchFamily="18" charset="0"/>
            </a:endParaRPr>
          </a:p>
          <a:p>
            <a:pPr algn="ctr"/>
            <a:r>
              <a:rPr lang="uk-UA" sz="1200" b="1" u="sng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інклюзивного </a:t>
            </a:r>
            <a:r>
              <a:rPr lang="uk-UA" sz="1200" b="1" u="sng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навчання</a:t>
            </a:r>
          </a:p>
        </p:txBody>
      </p:sp>
      <p:sp>
        <p:nvSpPr>
          <p:cNvPr id="211" name="Text 6"/>
          <p:cNvSpPr/>
          <p:nvPr/>
        </p:nvSpPr>
        <p:spPr>
          <a:xfrm>
            <a:off x="4467585" y="841452"/>
            <a:ext cx="1889348" cy="23891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1862"/>
              </a:lnSpc>
            </a:pPr>
            <a:r>
              <a:rPr lang="en-US" sz="11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Що</a:t>
            </a:r>
            <a:r>
              <a:rPr lang="en-US" sz="11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en-US" sz="11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включає</a:t>
            </a:r>
            <a:r>
              <a:rPr lang="en-US" sz="11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?</a:t>
            </a:r>
            <a:endParaRPr lang="en-US" sz="11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2" name="Прямокутник 211"/>
          <p:cNvSpPr/>
          <p:nvPr/>
        </p:nvSpPr>
        <p:spPr>
          <a:xfrm>
            <a:off x="3298474" y="955083"/>
            <a:ext cx="323481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Допомога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дитині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: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 lvl="0"/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самообслуговуванні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пересуванні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харчуванні,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спілкуванні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участ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і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у заходах.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</p:txBody>
      </p:sp>
      <p:sp>
        <p:nvSpPr>
          <p:cNvPr id="213" name="Text 0"/>
          <p:cNvSpPr/>
          <p:nvPr/>
        </p:nvSpPr>
        <p:spPr>
          <a:xfrm>
            <a:off x="4209377" y="1313860"/>
            <a:ext cx="3197845" cy="37897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979"/>
              </a:lnSpc>
            </a:pPr>
            <a:r>
              <a:rPr lang="en-US" sz="11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Тривалість</a:t>
            </a:r>
            <a:r>
              <a:rPr lang="en-US" sz="11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uk-UA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послуги</a:t>
            </a:r>
            <a:endParaRPr lang="en-US" sz="1100" b="1" dirty="0">
              <a:solidFill>
                <a:srgbClr val="002060"/>
              </a:solidFill>
              <a:latin typeface="Times New Roman" panose="02020603050405020304" pitchFamily="18" charset="0"/>
              <a:ea typeface="Raleway" pitchFamily="34" charset="-122"/>
              <a:cs typeface="Times New Roman" panose="02020603050405020304" pitchFamily="18" charset="0"/>
            </a:endParaRPr>
          </a:p>
        </p:txBody>
      </p:sp>
      <p:sp>
        <p:nvSpPr>
          <p:cNvPr id="214" name="Text 1"/>
          <p:cNvSpPr/>
          <p:nvPr/>
        </p:nvSpPr>
        <p:spPr>
          <a:xfrm>
            <a:off x="3355463" y="1607184"/>
            <a:ext cx="3110914" cy="2859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Надається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протягом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дня під час перебування дитини в закладі освіти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.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</p:txBody>
      </p:sp>
      <p:sp>
        <p:nvSpPr>
          <p:cNvPr id="14" name="Прямокутник 13"/>
          <p:cNvSpPr/>
          <p:nvPr/>
        </p:nvSpPr>
        <p:spPr>
          <a:xfrm>
            <a:off x="3950822" y="1755788"/>
            <a:ext cx="17908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1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Кому </a:t>
            </a:r>
            <a:r>
              <a:rPr lang="ru-RU" sz="11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надається</a:t>
            </a:r>
            <a:r>
              <a:rPr lang="ru-RU" sz="11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ru-RU" sz="11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послуга</a:t>
            </a:r>
            <a:endParaRPr lang="uk-UA" sz="1100" b="1" dirty="0">
              <a:solidFill>
                <a:srgbClr val="002060"/>
              </a:solidFill>
              <a:latin typeface="Times New Roman" panose="02020603050405020304" pitchFamily="18" charset="0"/>
              <a:ea typeface="Raleway" pitchFamily="34" charset="-122"/>
              <a:cs typeface="Times New Roman" panose="02020603050405020304" pitchFamily="18" charset="0"/>
            </a:endParaRPr>
          </a:p>
        </p:txBody>
      </p:sp>
      <p:sp>
        <p:nvSpPr>
          <p:cNvPr id="15" name="Прямокутник 14"/>
          <p:cNvSpPr/>
          <p:nvPr/>
        </p:nvSpPr>
        <p:spPr>
          <a:xfrm>
            <a:off x="3242569" y="2005620"/>
            <a:ext cx="3412932" cy="586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Дітям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з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інвалідністю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та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особливими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освітніми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потребами,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яким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рекомендовано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супровід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під час інклюзивного навчання за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висновком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uk-UA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інклюзивно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-ресурсного центру</a:t>
            </a:r>
          </a:p>
        </p:txBody>
      </p:sp>
      <p:sp>
        <p:nvSpPr>
          <p:cNvPr id="215" name="Text 2"/>
          <p:cNvSpPr/>
          <p:nvPr/>
        </p:nvSpPr>
        <p:spPr>
          <a:xfrm>
            <a:off x="4171121" y="2374515"/>
            <a:ext cx="2338097" cy="37897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979"/>
              </a:lnSpc>
            </a:pPr>
            <a:r>
              <a:rPr lang="uk-UA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Де</a:t>
            </a:r>
            <a:r>
              <a:rPr lang="en-US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en-US" sz="11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отримати послугу?</a:t>
            </a:r>
          </a:p>
        </p:txBody>
      </p:sp>
      <p:sp>
        <p:nvSpPr>
          <p:cNvPr id="16" name="Прямокутник 15"/>
          <p:cNvSpPr/>
          <p:nvPr/>
        </p:nvSpPr>
        <p:spPr>
          <a:xfrm>
            <a:off x="3297610" y="2620127"/>
            <a:ext cx="3305236" cy="75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Звернутися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до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депарстаменту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соціальної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політики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Вінницької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міської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ради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Адреса: м.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Вінниця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вул.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Соборна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50,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каб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. 101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Телефони: (0432)50-86-67, (0432)50-43-50</a:t>
            </a:r>
          </a:p>
        </p:txBody>
      </p:sp>
      <p:sp>
        <p:nvSpPr>
          <p:cNvPr id="17" name="Прямокутник 16"/>
          <p:cNvSpPr/>
          <p:nvPr/>
        </p:nvSpPr>
        <p:spPr>
          <a:xfrm>
            <a:off x="3242569" y="3684960"/>
            <a:ext cx="228806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200" b="1" u="sng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Тимчасовий відпочинок для батьків або осіб, які їх замінюють, що здійснюють догляд за дітьми з інвалідністю</a:t>
            </a:r>
          </a:p>
        </p:txBody>
      </p:sp>
      <p:sp>
        <p:nvSpPr>
          <p:cNvPr id="216" name="Text 6"/>
          <p:cNvSpPr/>
          <p:nvPr/>
        </p:nvSpPr>
        <p:spPr>
          <a:xfrm>
            <a:off x="3370791" y="4640227"/>
            <a:ext cx="2868312" cy="4572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>
              <a:lnSpc>
                <a:spcPts val="1862"/>
              </a:lnSpc>
            </a:pPr>
            <a:r>
              <a:rPr lang="en-US" sz="11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Що</a:t>
            </a:r>
            <a:r>
              <a:rPr lang="en-US" sz="11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en-US" sz="11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включає</a:t>
            </a:r>
            <a:r>
              <a:rPr lang="en-US" sz="11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?</a:t>
            </a:r>
            <a:endParaRPr lang="en-US" sz="11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кутник 17"/>
          <p:cNvSpPr/>
          <p:nvPr/>
        </p:nvSpPr>
        <p:spPr>
          <a:xfrm>
            <a:off x="3184510" y="4840666"/>
            <a:ext cx="33253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Догляд за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дитиною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харчування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та 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р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ежим,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психологічна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ідтримка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розвиток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та 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даптація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.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</p:txBody>
      </p:sp>
      <p:sp>
        <p:nvSpPr>
          <p:cNvPr id="217" name="Text 2"/>
          <p:cNvSpPr/>
          <p:nvPr/>
        </p:nvSpPr>
        <p:spPr>
          <a:xfrm>
            <a:off x="3588488" y="5066616"/>
            <a:ext cx="2831524" cy="10263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>
              <a:lnSpc>
                <a:spcPts val="2979"/>
              </a:lnSpc>
            </a:pPr>
            <a:r>
              <a:rPr lang="uk-UA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Де</a:t>
            </a:r>
            <a:r>
              <a:rPr lang="en-US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en-US" sz="11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отримати послугу?</a:t>
            </a:r>
          </a:p>
        </p:txBody>
      </p:sp>
      <p:sp>
        <p:nvSpPr>
          <p:cNvPr id="19" name="Прямокутник 18"/>
          <p:cNvSpPr/>
          <p:nvPr/>
        </p:nvSpPr>
        <p:spPr>
          <a:xfrm>
            <a:off x="3208618" y="5375917"/>
            <a:ext cx="3209502" cy="12449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КЗ «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Обласний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центр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комплексної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реабілітації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«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Обрій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»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Адреса: м.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Вінниця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  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вул. Владислава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Городецького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буд.</a:t>
            </a:r>
            <a:r>
              <a:rPr lang="ru-RU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10 Телефон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: (0432) 50-91-45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Звернутися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: до департаменту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соціальної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політики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Вінницької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міської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ради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Адреса: м.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Вінниця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Соборна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буд.</a:t>
            </a:r>
            <a:r>
              <a:rPr lang="ru-RU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50 Телефон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: 50-86-67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</p:txBody>
      </p:sp>
      <p:sp>
        <p:nvSpPr>
          <p:cNvPr id="20" name="Прямокутник 19"/>
          <p:cNvSpPr/>
          <p:nvPr/>
        </p:nvSpPr>
        <p:spPr>
          <a:xfrm>
            <a:off x="6762120" y="353593"/>
            <a:ext cx="202990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200" b="1" u="sng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Соціальна транспортна послуга</a:t>
            </a:r>
          </a:p>
        </p:txBody>
      </p:sp>
      <p:sp>
        <p:nvSpPr>
          <p:cNvPr id="218" name="Text 6"/>
          <p:cNvSpPr/>
          <p:nvPr/>
        </p:nvSpPr>
        <p:spPr>
          <a:xfrm>
            <a:off x="7777075" y="726233"/>
            <a:ext cx="1889348" cy="23891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1862"/>
              </a:lnSpc>
            </a:pPr>
            <a:r>
              <a:rPr lang="en-US" sz="11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Що</a:t>
            </a:r>
            <a:r>
              <a:rPr lang="en-US" sz="11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en-US" sz="11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включає</a:t>
            </a:r>
            <a:r>
              <a:rPr lang="en-US" sz="11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?</a:t>
            </a:r>
            <a:endParaRPr lang="en-US" sz="11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кутник 20"/>
          <p:cNvSpPr/>
          <p:nvPr/>
        </p:nvSpPr>
        <p:spPr>
          <a:xfrm>
            <a:off x="6610806" y="931728"/>
            <a:ext cx="328177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Довезення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до: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медичних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та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навчальних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закладів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соціальних,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психологічних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та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юридичних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консультацій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відділень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денного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перебування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та на культурно-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масові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заходи,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закладів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що сприяють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активно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му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включенн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ю у життя громади,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закладів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та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середовища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однолітків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вокзал</a:t>
            </a:r>
            <a:r>
              <a:rPr lang="uk-UA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ів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(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надається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цілодобово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219" name="Text 0"/>
          <p:cNvSpPr/>
          <p:nvPr/>
        </p:nvSpPr>
        <p:spPr>
          <a:xfrm>
            <a:off x="7565594" y="1758501"/>
            <a:ext cx="3197845" cy="37897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979"/>
              </a:lnSpc>
            </a:pPr>
            <a:r>
              <a:rPr lang="en-US" sz="11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Тривалість</a:t>
            </a:r>
            <a:r>
              <a:rPr lang="en-US" sz="11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uk-UA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послуги</a:t>
            </a:r>
            <a:endParaRPr lang="en-US" sz="1100" b="1" dirty="0">
              <a:solidFill>
                <a:srgbClr val="002060"/>
              </a:solidFill>
              <a:latin typeface="Times New Roman" panose="02020603050405020304" pitchFamily="18" charset="0"/>
              <a:ea typeface="Raleway" pitchFamily="34" charset="-122"/>
              <a:cs typeface="Times New Roman" panose="02020603050405020304" pitchFamily="18" charset="0"/>
            </a:endParaRPr>
          </a:p>
        </p:txBody>
      </p:sp>
      <p:sp>
        <p:nvSpPr>
          <p:cNvPr id="22" name="Прямокутник 21"/>
          <p:cNvSpPr/>
          <p:nvPr/>
        </p:nvSpPr>
        <p:spPr>
          <a:xfrm>
            <a:off x="6564950" y="2042802"/>
            <a:ext cx="34294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За потребою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клієнта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у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робочий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час з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понеділка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по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п’ятницю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(</a:t>
            </a:r>
            <a:r>
              <a:rPr lang="ru-RU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8:00–17:00).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Замовлення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на </a:t>
            </a:r>
            <a:r>
              <a:rPr lang="ru-RU" sz="100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вокзали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цілодобово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.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</p:txBody>
      </p:sp>
      <p:sp>
        <p:nvSpPr>
          <p:cNvPr id="220" name="Text 2"/>
          <p:cNvSpPr/>
          <p:nvPr/>
        </p:nvSpPr>
        <p:spPr>
          <a:xfrm>
            <a:off x="7516725" y="2242857"/>
            <a:ext cx="2338097" cy="37897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979"/>
              </a:lnSpc>
            </a:pPr>
            <a:r>
              <a:rPr lang="uk-UA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Де</a:t>
            </a:r>
            <a:r>
              <a:rPr lang="en-US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en-US" sz="11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отримати</a:t>
            </a:r>
            <a:r>
              <a:rPr lang="en-US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en-US" sz="11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послугу</a:t>
            </a:r>
            <a:r>
              <a:rPr lang="en-US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?</a:t>
            </a:r>
            <a:endParaRPr lang="en-US" sz="1100" b="1" dirty="0">
              <a:solidFill>
                <a:srgbClr val="002060"/>
              </a:solidFill>
              <a:latin typeface="Times New Roman" panose="02020603050405020304" pitchFamily="18" charset="0"/>
              <a:ea typeface="Raleway" pitchFamily="34" charset="-122"/>
              <a:cs typeface="Times New Roman" panose="02020603050405020304" pitchFamily="18" charset="0"/>
            </a:endParaRPr>
          </a:p>
        </p:txBody>
      </p:sp>
      <p:sp>
        <p:nvSpPr>
          <p:cNvPr id="23" name="Прямокутник 22"/>
          <p:cNvSpPr/>
          <p:nvPr/>
        </p:nvSpPr>
        <p:spPr>
          <a:xfrm>
            <a:off x="6640101" y="2576547"/>
            <a:ext cx="3235550" cy="14096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0"/>
              </a:spcAft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КЗ «Міський центр соціально-психологічної реабілітації дітей та молоді з функціональними обмеженнями «Гармонія» ім. Раїси Панасюк» або ГО молоді з обмеженими фізичними можливостями «Гармонія»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Адреса: м.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Вінниця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вул.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В.Вин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н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иченка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буд. 5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Телефон: 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(0432) 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50-75-04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Послуга надається безкоштовно</a:t>
            </a:r>
          </a:p>
        </p:txBody>
      </p:sp>
      <p:pic>
        <p:nvPicPr>
          <p:cNvPr id="208" name="Рисунок 20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2416" y="3808819"/>
            <a:ext cx="745352" cy="745352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1727" y="268392"/>
            <a:ext cx="736631" cy="736631"/>
          </a:xfrm>
          <a:prstGeom prst="rect">
            <a:avLst/>
          </a:prstGeom>
        </p:spPr>
      </p:pic>
      <p:sp>
        <p:nvSpPr>
          <p:cNvPr id="27" name="Прямокутник 26"/>
          <p:cNvSpPr/>
          <p:nvPr/>
        </p:nvSpPr>
        <p:spPr>
          <a:xfrm>
            <a:off x="6573357" y="3965652"/>
            <a:ext cx="2413479" cy="6851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uk-UA" sz="1200" b="1" u="sng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Соціальна реабілітація осіб з інтелектуальними та психічними порушеннями</a:t>
            </a: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9615" y="3900955"/>
            <a:ext cx="749885" cy="749885"/>
          </a:xfrm>
          <a:prstGeom prst="rect">
            <a:avLst/>
          </a:prstGeom>
        </p:spPr>
      </p:pic>
      <p:sp>
        <p:nvSpPr>
          <p:cNvPr id="222" name="Text 6"/>
          <p:cNvSpPr/>
          <p:nvPr/>
        </p:nvSpPr>
        <p:spPr>
          <a:xfrm>
            <a:off x="7777075" y="4538189"/>
            <a:ext cx="1889348" cy="23891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1862"/>
              </a:lnSpc>
            </a:pPr>
            <a:r>
              <a:rPr lang="en-US" sz="11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Що</a:t>
            </a:r>
            <a:r>
              <a:rPr lang="en-US" sz="11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en-US" sz="11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включає</a:t>
            </a:r>
            <a:r>
              <a:rPr lang="en-US" sz="11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?</a:t>
            </a:r>
            <a:endParaRPr lang="en-US" sz="11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Прямокутник 28"/>
          <p:cNvSpPr/>
          <p:nvPr/>
        </p:nvSpPr>
        <p:spPr>
          <a:xfrm>
            <a:off x="6655501" y="4701525"/>
            <a:ext cx="4953000" cy="57522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Times New Roman" panose="02020603050405020304" pitchFamily="18" charset="0"/>
              <a:buChar char="•"/>
              <a:tabLst>
                <a:tab pos="457200" algn="l"/>
              </a:tabLst>
            </a:pPr>
            <a:r>
              <a:rPr lang="en-US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Розвиток</a:t>
            </a:r>
            <a:r>
              <a:rPr lang="en-US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en-US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навичок</a:t>
            </a:r>
            <a:r>
              <a:rPr lang="en-US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en-US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самообслуговування</a:t>
            </a:r>
            <a:r>
              <a:rPr lang="en-US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.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Times New Roman" panose="02020603050405020304" pitchFamily="18" charset="0"/>
              <a:buChar char="•"/>
              <a:tabLst>
                <a:tab pos="457200" algn="l"/>
              </a:tabLst>
            </a:pPr>
            <a:r>
              <a:rPr lang="en-US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Підвищення</a:t>
            </a:r>
            <a:r>
              <a:rPr lang="en-US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en-US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рівня</a:t>
            </a:r>
            <a:r>
              <a:rPr lang="en-US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en-US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незалежності</a:t>
            </a:r>
            <a:r>
              <a:rPr lang="en-US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.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Times New Roman" panose="02020603050405020304" pitchFamily="18" charset="0"/>
              <a:buChar char="•"/>
              <a:tabLst>
                <a:tab pos="457200" algn="l"/>
              </a:tabLst>
            </a:pP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Активна участь у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соціальному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житті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громади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.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</p:txBody>
      </p:sp>
      <p:sp>
        <p:nvSpPr>
          <p:cNvPr id="223" name="Text 2"/>
          <p:cNvSpPr/>
          <p:nvPr/>
        </p:nvSpPr>
        <p:spPr>
          <a:xfrm>
            <a:off x="7516725" y="5066616"/>
            <a:ext cx="2338097" cy="37897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979"/>
              </a:lnSpc>
            </a:pPr>
            <a:r>
              <a:rPr lang="uk-UA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Де</a:t>
            </a:r>
            <a:r>
              <a:rPr lang="en-US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en-US" sz="11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отримати</a:t>
            </a:r>
            <a:r>
              <a:rPr lang="en-US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en-US" sz="11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послугу</a:t>
            </a:r>
            <a:r>
              <a:rPr lang="en-US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?</a:t>
            </a:r>
            <a:endParaRPr lang="en-US" sz="1100" b="1" dirty="0">
              <a:solidFill>
                <a:srgbClr val="002060"/>
              </a:solidFill>
              <a:latin typeface="Times New Roman" panose="02020603050405020304" pitchFamily="18" charset="0"/>
              <a:ea typeface="Raleway" pitchFamily="34" charset="-122"/>
              <a:cs typeface="Times New Roman" panose="02020603050405020304" pitchFamily="18" charset="0"/>
            </a:endParaRPr>
          </a:p>
        </p:txBody>
      </p:sp>
      <p:sp>
        <p:nvSpPr>
          <p:cNvPr id="30" name="Прямокутник 29"/>
          <p:cNvSpPr/>
          <p:nvPr/>
        </p:nvSpPr>
        <p:spPr>
          <a:xfrm>
            <a:off x="6599717" y="5329274"/>
            <a:ext cx="3273812" cy="12449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70510" algn="just">
              <a:lnSpc>
                <a:spcPct val="107000"/>
              </a:lnSpc>
              <a:spcAft>
                <a:spcPts val="0"/>
              </a:spcAft>
            </a:pP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Звернутися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до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відокремленого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підрозділу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ГО «Справа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Кольпінга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України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» «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Родина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Кольпінга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м.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Вінниця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». 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     </a:t>
            </a:r>
          </a:p>
          <a:p>
            <a:pPr indent="270510" algn="just">
              <a:lnSpc>
                <a:spcPct val="107000"/>
              </a:lnSpc>
              <a:spcAft>
                <a:spcPts val="0"/>
              </a:spcAft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Заклад забезпечує комплексну реабілітацію, допомагаючи кожній особі знайти своє місце у суспільстві</a:t>
            </a:r>
            <a:r>
              <a:rPr lang="uk-UA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. </a:t>
            </a:r>
            <a:r>
              <a:rPr lang="ru-RU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Адреса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: м.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Вінниця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вул.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Лесі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Українки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буд.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29 Телефон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: </a:t>
            </a:r>
            <a:r>
              <a:rPr lang="ru-RU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098-667-05-43 </a:t>
            </a:r>
            <a:r>
              <a:rPr lang="ru-RU" sz="100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Вартість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: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Безкоштовно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716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10498</TotalTime>
  <Words>1026</Words>
  <Application>Microsoft Office PowerPoint</Application>
  <PresentationFormat>Аркуш A4 (210x297 мм)</PresentationFormat>
  <Paragraphs>109</Paragraphs>
  <Slides>2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11" baseType="lpstr">
      <vt:lpstr>Arial</vt:lpstr>
      <vt:lpstr>Calibri</vt:lpstr>
      <vt:lpstr>Calibri Light</vt:lpstr>
      <vt:lpstr>Patrick Hand</vt:lpstr>
      <vt:lpstr>Raleway</vt:lpstr>
      <vt:lpstr>Roboto</vt:lpstr>
      <vt:lpstr>Times New Roman</vt:lpstr>
      <vt:lpstr>Wingdings</vt:lpstr>
      <vt:lpstr>Тема Office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Дерев'янко Антон Сергійович</dc:creator>
  <cp:lastModifiedBy>Гелетко Олена Миколаївна</cp:lastModifiedBy>
  <cp:revision>104</cp:revision>
  <dcterms:created xsi:type="dcterms:W3CDTF">2025-02-05T12:54:39Z</dcterms:created>
  <dcterms:modified xsi:type="dcterms:W3CDTF">2026-02-27T06:42:57Z</dcterms:modified>
</cp:coreProperties>
</file>